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79" r:id="rId4"/>
    <p:sldId id="303" r:id="rId5"/>
    <p:sldId id="297" r:id="rId6"/>
    <p:sldId id="259" r:id="rId7"/>
    <p:sldId id="301" r:id="rId8"/>
    <p:sldId id="302" r:id="rId9"/>
    <p:sldId id="282" r:id="rId10"/>
    <p:sldId id="299" r:id="rId11"/>
    <p:sldId id="275" r:id="rId12"/>
    <p:sldId id="300" r:id="rId13"/>
    <p:sldId id="298" r:id="rId14"/>
    <p:sldId id="288" r:id="rId15"/>
    <p:sldId id="29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D9E7A"/>
    <a:srgbClr val="2BB512"/>
    <a:srgbClr val="C90000"/>
    <a:srgbClr val="528F7E"/>
    <a:srgbClr val="2D2D2D"/>
    <a:srgbClr val="17C1B6"/>
    <a:srgbClr val="21FAEB"/>
    <a:srgbClr val="3EFF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23" autoAdjust="0"/>
  </p:normalViewPr>
  <p:slideViewPr>
    <p:cSldViewPr snapToGrid="0" snapToObjects="1">
      <p:cViewPr varScale="1">
        <p:scale>
          <a:sx n="54" d="100"/>
          <a:sy n="54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A3930-5CE1-43BF-9175-8FEB45AB6233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9AB78-FC56-486B-B391-1AB6415E7B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36EC2F-4E67-45E5-84E1-777EA74A2B4F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472C6A-C55F-4CA0-82F1-619442D0D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480A8-B84D-4EF3-B975-B62E947A5F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EBACB-54EE-4473-96AE-73AB11DC575B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824D7-D7D5-497E-8A9B-8B971C1C04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A6E33-EE43-427D-8C44-A40A786C2E5A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D5F98-495E-4E4A-AD5F-CE1FE4913C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7970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B543D5-E28C-4CBF-913F-1E3E5F14C15F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8578C1-2CD3-466C-AF4D-1B24829A5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091B9D-C7B8-4C10-A86A-7F7450CDFAAD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48C4D6-F2E5-48CB-97BB-D9CB4240E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C7B456-9A7A-4EBA-9935-05D434D05AB1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345527-596F-43CA-BEBC-345C0BE5C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Arial" pitchFamily="34" charset="0"/>
          <a:cs typeface="Arial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s://www.google.co.uk/url?url=https://www.pinterest.co.uk/playlearnteach/phonemic-awareness-phonics-sounds-letters/&amp;rct=j&amp;frm=1&amp;q=&amp;esrc=s&amp;sa=U&amp;ved=0ahUKEwiDp52Xkt_YAhVlIcAKHa5zAYgQwW4INDAP&amp;usg=AOvVaw3cq4-0oWUdqHxcwBymsg4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tersandsounds.com/" TargetMode="External"/><Relationship Id="rId2" Type="http://schemas.openxmlformats.org/officeDocument/2006/relationships/hyperlink" Target="http://www.phonicsplay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thmiskin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resources/sound-pronunciation-gui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162050" y="339725"/>
            <a:ext cx="8229600" cy="1470025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Reception Parents</a:t>
            </a:r>
            <a:br>
              <a:rPr lang="en-US" sz="4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Phonics Meeting</a:t>
            </a:r>
            <a:br>
              <a:rPr lang="en-US" sz="48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27</a:t>
            </a:r>
            <a:r>
              <a:rPr lang="en-US" sz="2000" baseline="30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September 2019</a:t>
            </a:r>
            <a:br>
              <a:rPr lang="en-US" sz="2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</a:br>
            <a:endParaRPr lang="en-US" sz="2000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123" name="Picture 3" descr="Screen Shot 2014-08-01 at 16.19.5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72" y="2705100"/>
            <a:ext cx="3428778" cy="341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50" y="3362324"/>
            <a:ext cx="4057650" cy="186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Sylvester Primary Academy"/>
          <p:cNvPicPr>
            <a:picLocks noChangeAspect="1" noChangeArrowheads="1"/>
          </p:cNvPicPr>
          <p:nvPr/>
        </p:nvPicPr>
        <p:blipFill>
          <a:blip r:embed="rId5"/>
          <a:srcRect r="75393"/>
          <a:stretch>
            <a:fillRect/>
          </a:stretch>
        </p:blipFill>
        <p:spPr bwMode="auto">
          <a:xfrm>
            <a:off x="590772" y="339725"/>
            <a:ext cx="1828355" cy="208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14600" y="-230188"/>
            <a:ext cx="8229600" cy="1143001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Try this at home...</a:t>
            </a:r>
          </a:p>
        </p:txBody>
      </p:sp>
      <p:pic>
        <p:nvPicPr>
          <p:cNvPr id="19459" name="Picture 2" descr="Image result for phonics games at hom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49" y="912812"/>
            <a:ext cx="243009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honics game- could also use letters or numbers  #RePin by AT Social Media Marketing - Pinterest Marketing Specialists ATSocialMedia.co.uk"/>
          <p:cNvPicPr>
            <a:picLocks noChangeAspect="1" noChangeArrowheads="1"/>
          </p:cNvPicPr>
          <p:nvPr/>
        </p:nvPicPr>
        <p:blipFill>
          <a:blip r:embed="rId4"/>
          <a:srcRect r="12245"/>
          <a:stretch>
            <a:fillRect/>
          </a:stretch>
        </p:blipFill>
        <p:spPr bwMode="auto">
          <a:xfrm>
            <a:off x="3182816" y="856840"/>
            <a:ext cx="2836984" cy="222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What a great way to learn sight words or practice writing them in the classroom or therapy.  Use labels for attaching them!"/>
          <p:cNvPicPr>
            <a:picLocks noChangeAspect="1" noChangeArrowheads="1"/>
          </p:cNvPicPr>
          <p:nvPr/>
        </p:nvPicPr>
        <p:blipFill>
          <a:blip r:embed="rId5"/>
          <a:srcRect t="12500" b="14205"/>
          <a:stretch>
            <a:fillRect/>
          </a:stretch>
        </p:blipFill>
        <p:spPr bwMode="auto">
          <a:xfrm>
            <a:off x="4284084" y="3314700"/>
            <a:ext cx="4402716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Sight word Twister. :) Love, Laughter and Learning in Prep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2877" y="856840"/>
            <a:ext cx="2373923" cy="21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Image result for phonics  dol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949" y="3867150"/>
            <a:ext cx="364066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Have fun with Fred Talk.</a:t>
            </a:r>
            <a:br>
              <a:rPr lang="en-GB" sz="4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</a:br>
            <a:endParaRPr lang="en-GB" sz="4000" dirty="0" smtClean="0">
              <a:solidFill>
                <a:schemeClr val="tx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077913"/>
            <a:ext cx="822960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800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“What a tidy r-</a:t>
            </a:r>
            <a:r>
              <a:rPr lang="en-GB" i="1" dirty="0" err="1" smtClean="0">
                <a:solidFill>
                  <a:schemeClr val="tx1"/>
                </a:solidFill>
                <a:latin typeface="Comic Sans MS" pitchFamily="66" charset="0"/>
              </a:rPr>
              <a:t>oo</a:t>
            </a:r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-m!”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“Where’s your c-</a:t>
            </a:r>
            <a:r>
              <a:rPr lang="en-GB" i="1" dirty="0" err="1" smtClean="0">
                <a:solidFill>
                  <a:schemeClr val="tx1"/>
                </a:solidFill>
                <a:latin typeface="Comic Sans MS" pitchFamily="66" charset="0"/>
              </a:rPr>
              <a:t>oa</a:t>
            </a:r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-t?”   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i="1" dirty="0" smtClean="0">
                <a:solidFill>
                  <a:schemeClr val="tx1"/>
                </a:solidFill>
                <a:latin typeface="Comic Sans MS" pitchFamily="66" charset="0"/>
              </a:rPr>
              <a:t>“Time for b-e-d!”</a:t>
            </a:r>
          </a:p>
          <a:p>
            <a:pPr eaLnBrk="1" hangingPunct="1">
              <a:buFont typeface="Wingdings" pitchFamily="2" charset="2"/>
              <a:buNone/>
            </a:pPr>
            <a:endParaRPr lang="en-GB" sz="2400" i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400" i="1" dirty="0" smtClean="0">
              <a:latin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GB" sz="1800" i="1" dirty="0" smtClean="0">
                <a:latin typeface="Arial" charset="0"/>
              </a:rPr>
              <a:t>	</a:t>
            </a:r>
            <a:endParaRPr lang="en-GB" sz="2400" i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latin typeface="Arial" charset="0"/>
            </a:endParaRPr>
          </a:p>
        </p:txBody>
      </p:sp>
      <p:pic>
        <p:nvPicPr>
          <p:cNvPr id="16388" name="Picture 2" descr="Screen Shot 2014-08-12 at 12.22.5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8527" y="3562350"/>
            <a:ext cx="516979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 l="14348" t="8150" r="15227" b="6250"/>
          <a:stretch>
            <a:fillRect/>
          </a:stretch>
        </p:blipFill>
        <p:spPr bwMode="auto">
          <a:xfrm>
            <a:off x="-19050" y="273050"/>
            <a:ext cx="916305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14550" y="0"/>
            <a:ext cx="3676650" cy="11430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Useful Websites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GB" b="1" u="sng" smtClean="0">
                <a:solidFill>
                  <a:srgbClr val="0070C0"/>
                </a:solidFill>
              </a:rPr>
              <a:t>Mr Thorne – Geraldine the Giraffe</a:t>
            </a:r>
          </a:p>
          <a:p>
            <a:endParaRPr lang="en-GB" smtClean="0">
              <a:hlinkClick r:id="rId2"/>
            </a:endParaRPr>
          </a:p>
          <a:p>
            <a:r>
              <a:rPr lang="en-GB" smtClean="0">
                <a:hlinkClick r:id="rId2"/>
              </a:rPr>
              <a:t>www.phonicsplay.co.uk</a:t>
            </a:r>
            <a:r>
              <a:rPr lang="en-GB" smtClean="0"/>
              <a:t> – Free Phonics Play </a:t>
            </a:r>
          </a:p>
          <a:p>
            <a:endParaRPr lang="en-GB" smtClean="0">
              <a:hlinkClick r:id="rId3"/>
            </a:endParaRPr>
          </a:p>
          <a:p>
            <a:r>
              <a:rPr lang="en-GB" smtClean="0">
                <a:hlinkClick r:id="rId3"/>
              </a:rPr>
              <a:t>www.lettersandsounds.com</a:t>
            </a:r>
            <a:endParaRPr lang="en-GB" smtClean="0"/>
          </a:p>
          <a:p>
            <a:endParaRPr lang="en-GB" smtClean="0">
              <a:hlinkClick r:id="rId4"/>
            </a:endParaRPr>
          </a:p>
          <a:p>
            <a:r>
              <a:rPr lang="en-GB" smtClean="0">
                <a:hlinkClick r:id="rId4"/>
              </a:rPr>
              <a:t>www.ruthmiskin.com</a:t>
            </a:r>
            <a:r>
              <a:rPr lang="en-GB" smtClean="0"/>
              <a:t> – Read Write Inc Phonics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788988"/>
          </a:xfrm>
        </p:spPr>
        <p:txBody>
          <a:bodyPr/>
          <a:lstStyle/>
          <a:p>
            <a:pPr algn="ctr" eaLnBrk="1" hangingPunct="1"/>
            <a:r>
              <a:rPr lang="en-GB" sz="48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Please remember:</a:t>
            </a:r>
            <a:br>
              <a:rPr lang="en-GB" sz="4800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</a:br>
            <a:endParaRPr lang="en-GB" sz="48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425132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Short regular reading is much better than one long period. 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Reading opportunities are everywhere- encourage your child to read labels, captions, signs, food packets, magazines and books etc. 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Make reading enjoyable, children gain lots from listening to you read too.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Make time to discuss the story, these discussions form the basis of all comprehension skills.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o app can replace your lap"/>
          <p:cNvPicPr>
            <a:picLocks noChangeAspect="1" noChangeArrowheads="1"/>
          </p:cNvPicPr>
          <p:nvPr/>
        </p:nvPicPr>
        <p:blipFill>
          <a:blip r:embed="rId3"/>
          <a:srcRect b="19020"/>
          <a:stretch>
            <a:fillRect/>
          </a:stretch>
        </p:blipFill>
        <p:spPr bwMode="auto">
          <a:xfrm>
            <a:off x="1485900" y="244475"/>
            <a:ext cx="6572250" cy="6470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Read, Write, Inc.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/>
          <a:lstStyle/>
          <a:p>
            <a:pPr algn="ctr" eaLnBrk="1" hangingPunct="1"/>
            <a:endParaRPr lang="en-GB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‘Read, Write Inc.’ </a:t>
            </a:r>
            <a:endParaRPr lang="en-GB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This is the Phonics programme by Ruth </a:t>
            </a:r>
            <a:r>
              <a:rPr lang="en-GB" sz="2800" dirty="0" err="1" smtClean="0">
                <a:solidFill>
                  <a:schemeClr val="tx1"/>
                </a:solidFill>
                <a:latin typeface="Comic Sans MS" pitchFamily="66" charset="0"/>
              </a:rPr>
              <a:t>Miskin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 algn="ctr" eaLnBrk="1" hangingPunct="1"/>
            <a:endParaRPr lang="en-GB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/>
            <a:endParaRPr lang="en-GB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r>
              <a:rPr lang="en-GB" sz="3000" dirty="0" smtClean="0">
                <a:solidFill>
                  <a:schemeClr val="tx1"/>
                </a:solidFill>
                <a:latin typeface="Comic Sans MS" pitchFamily="66" charset="0"/>
              </a:rPr>
              <a:t>This happens in Nursery, Reception, Year 1 and Year 2 for 20 minutes every day. 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22288"/>
            <a:ext cx="139397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22288"/>
            <a:ext cx="139397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341313"/>
            <a:ext cx="8686800" cy="11398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Teaching Sounds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1138"/>
            <a:ext cx="8491537" cy="52244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first thing we teach children is the correct pronunciation of sounds. This prevents children from reading and writing words incorrectly.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call these sounds ‘pure’ sounds.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http://www.ruthmiskin.com/en/resources/sound-pronunciation-guide/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These need to be pronounced correctly to avoid the children spelling words incorrectly e.g. children may incorrectly write words as ‘</a:t>
            </a:r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fuh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 instead of ‘f’.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6" name="Picture 4" descr="Screen Shot 2014-08-01 at 16.19.5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549" y="316428"/>
            <a:ext cx="1171575" cy="11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Special Friends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064"/>
            <a:ext cx="8229600" cy="4781549"/>
          </a:xfrm>
        </p:spPr>
        <p:txBody>
          <a:bodyPr/>
          <a:lstStyle/>
          <a:p>
            <a:r>
              <a:rPr lang="en-GB" sz="2800" dirty="0" smtClean="0">
                <a:latin typeface="Comic Sans MS" pitchFamily="66" charset="0"/>
              </a:rPr>
              <a:t>As children progress through the programme they will be introduced to some sounds that are represented by two or three letters.  These are called digraphs (two letters) and </a:t>
            </a:r>
            <a:r>
              <a:rPr lang="en-GB" sz="2800" dirty="0" err="1" smtClean="0">
                <a:latin typeface="Comic Sans MS" pitchFamily="66" charset="0"/>
              </a:rPr>
              <a:t>trigraphs</a:t>
            </a:r>
            <a:r>
              <a:rPr lang="en-GB" sz="2800" dirty="0" smtClean="0">
                <a:latin typeface="Comic Sans MS" pitchFamily="66" charset="0"/>
              </a:rPr>
              <a:t> (three letters).  The children may refer to these as ‘special friends’ as they like to be together.  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4595812"/>
            <a:ext cx="18478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>
          <a:xfrm flipH="1">
            <a:off x="4015758" y="5154712"/>
            <a:ext cx="1470641" cy="625276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0" y="4842074"/>
            <a:ext cx="3848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 smtClean="0">
                <a:solidFill>
                  <a:srgbClr val="595959"/>
                </a:solidFill>
                <a:latin typeface="Comic Sans MS" pitchFamily="66" charset="0"/>
                <a:ea typeface="+mj-ea"/>
                <a:cs typeface="Arial"/>
              </a:rPr>
              <a:t>s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</a:rPr>
              <a:t>h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/>
              </a:rPr>
              <a:t>op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4000" b="1" dirty="0" smtClean="0">
              <a:solidFill>
                <a:srgbClr val="595959"/>
              </a:solidFill>
              <a:latin typeface="Comic Sans MS" pitchFamily="66" charset="0"/>
              <a:ea typeface="+mj-ea"/>
              <a:cs typeface="Arial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 smtClean="0">
                <a:solidFill>
                  <a:srgbClr val="595959"/>
                </a:solidFill>
                <a:latin typeface="Comic Sans MS" pitchFamily="66" charset="0"/>
                <a:ea typeface="+mj-ea"/>
                <a:cs typeface="Arial"/>
              </a:rPr>
              <a:t>sh</a:t>
            </a:r>
            <a:r>
              <a:rPr lang="en-GB" sz="4000" b="1" dirty="0" smtClean="0">
                <a:solidFill>
                  <a:srgbClr val="595959"/>
                </a:solidFill>
                <a:latin typeface="Comic Sans MS" pitchFamily="66" charset="0"/>
                <a:ea typeface="+mj-ea"/>
                <a:cs typeface="Arial"/>
              </a:rPr>
              <a:t>ip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omic Sans MS" pitchFamily="66" charset="0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Read Write Inc.: Fred the Frog - Toy (Singl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681145"/>
            <a:ext cx="2682875" cy="12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905125" y="1101725"/>
            <a:ext cx="623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GB" sz="4000" dirty="0">
                <a:latin typeface="Comic Sans MS" pitchFamily="66" charset="0"/>
              </a:rPr>
              <a:t>Meet Fred!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33450" y="2247900"/>
            <a:ext cx="77533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Fred can </a:t>
            </a:r>
            <a:r>
              <a:rPr lang="en-GB" sz="3200" i="1" dirty="0">
                <a:latin typeface="Comic Sans MS" pitchFamily="66" charset="0"/>
              </a:rPr>
              <a:t>only </a:t>
            </a:r>
            <a:r>
              <a:rPr lang="en-GB" sz="3200" dirty="0">
                <a:latin typeface="Comic Sans MS" pitchFamily="66" charset="0"/>
              </a:rPr>
              <a:t>talk in sounds...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b="1" dirty="0">
                <a:solidFill>
                  <a:srgbClr val="0070C0"/>
                </a:solidFill>
                <a:latin typeface="Comic Sans MS" pitchFamily="66" charset="0"/>
              </a:rPr>
              <a:t>He says “</a:t>
            </a:r>
            <a:r>
              <a:rPr lang="en-GB" sz="3200" b="1" i="1" dirty="0" err="1">
                <a:solidFill>
                  <a:srgbClr val="0070C0"/>
                </a:solidFill>
                <a:latin typeface="Comic Sans MS" pitchFamily="66" charset="0"/>
              </a:rPr>
              <a:t>c_a_t</a:t>
            </a:r>
            <a:r>
              <a:rPr lang="en-GB" sz="3200" b="1" i="1" dirty="0" smtClean="0">
                <a:solidFill>
                  <a:srgbClr val="0070C0"/>
                </a:solidFill>
                <a:latin typeface="Comic Sans MS" pitchFamily="66" charset="0"/>
              </a:rPr>
              <a:t>.”</a:t>
            </a:r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 and the children then blend (combine the sounds) to read and reveal the word. </a:t>
            </a:r>
            <a:endParaRPr lang="en-GB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3200" dirty="0">
                <a:latin typeface="Comic Sans MS" pitchFamily="66" charset="0"/>
              </a:rPr>
              <a:t>We call this </a:t>
            </a:r>
            <a:r>
              <a:rPr lang="en-GB" sz="3200" i="1" dirty="0">
                <a:latin typeface="Comic Sans MS" pitchFamily="66" charset="0"/>
              </a:rPr>
              <a:t>Fred Talk.</a:t>
            </a:r>
          </a:p>
          <a:p>
            <a:pPr>
              <a:buFont typeface="Wingdings" pitchFamily="2" charset="2"/>
              <a:buNone/>
            </a:pP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57250" y="342900"/>
            <a:ext cx="54102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Key phrases…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5900"/>
            <a:ext cx="8724900" cy="4381500"/>
          </a:xfrm>
        </p:spPr>
        <p:txBody>
          <a:bodyPr rtlCol="0">
            <a:normAutofit fontScale="55000" lnSpcReduction="20000"/>
          </a:bodyPr>
          <a:lstStyle/>
          <a:p>
            <a:pPr marL="457200"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7400" dirty="0" smtClean="0">
                <a:solidFill>
                  <a:srgbClr val="00B050"/>
                </a:solidFill>
                <a:latin typeface="Comic Sans MS"/>
                <a:ea typeface="Calibri"/>
                <a:cs typeface="Times New Roman"/>
              </a:rPr>
              <a:t>Green Words </a:t>
            </a:r>
            <a:r>
              <a:rPr lang="en-GB" sz="7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– words that can be sounded out using our phonics</a:t>
            </a:r>
            <a:endParaRPr lang="en-GB" sz="7400" dirty="0" smtClean="0"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 marL="457200" eaLnBrk="1" fontAlgn="auto" hangingPunct="1">
              <a:lnSpc>
                <a:spcPct val="115000"/>
              </a:lnSpc>
              <a:spcAft>
                <a:spcPts val="1000"/>
              </a:spcAft>
              <a:buFont typeface="Arial"/>
              <a:buNone/>
              <a:defRPr/>
            </a:pPr>
            <a:r>
              <a:rPr lang="en-GB" sz="7400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Red Words </a:t>
            </a:r>
            <a:r>
              <a:rPr lang="en-GB" sz="74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– words that cannot be sounded out e.g. I, said, </a:t>
            </a:r>
            <a:r>
              <a:rPr lang="en-GB" sz="7400" dirty="0" smtClean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was</a:t>
            </a:r>
            <a:endParaRPr lang="en-GB" sz="7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eaLnBrk="1" fontAlgn="auto" hangingPunct="1">
              <a:lnSpc>
                <a:spcPct val="115000"/>
              </a:lnSpc>
              <a:spcAft>
                <a:spcPts val="1000"/>
              </a:spcAft>
              <a:buFont typeface="Arial"/>
              <a:buNone/>
              <a:defRPr/>
            </a:pPr>
            <a:r>
              <a:rPr lang="en-GB" sz="7400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Fred </a:t>
            </a:r>
            <a:r>
              <a:rPr lang="en-GB" sz="7400" dirty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T</a:t>
            </a:r>
            <a:r>
              <a:rPr lang="en-GB" sz="7400" dirty="0" smtClean="0">
                <a:solidFill>
                  <a:srgbClr val="7030A0"/>
                </a:solidFill>
                <a:latin typeface="Comic Sans MS"/>
                <a:ea typeface="Calibri"/>
                <a:cs typeface="Times New Roman"/>
              </a:rPr>
              <a:t>alk </a:t>
            </a:r>
            <a:r>
              <a:rPr lang="en-GB" sz="74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– (Fred is the frog) he can only talk in sounds e.g. </a:t>
            </a:r>
            <a:r>
              <a:rPr lang="en-GB" sz="7400" dirty="0" err="1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sh</a:t>
            </a:r>
            <a:r>
              <a:rPr lang="en-GB" sz="7400" dirty="0">
                <a:solidFill>
                  <a:schemeClr val="tx1"/>
                </a:solidFill>
                <a:latin typeface="Comic Sans MS"/>
                <a:ea typeface="Calibri"/>
                <a:cs typeface="Times New Roman"/>
              </a:rPr>
              <a:t>-o-p</a:t>
            </a:r>
            <a:endParaRPr lang="en-GB" sz="7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Reading Records</a:t>
            </a:r>
            <a:endParaRPr lang="en-GB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7850" b="5179"/>
          <a:stretch>
            <a:fillRect/>
          </a:stretch>
        </p:blipFill>
        <p:spPr bwMode="auto">
          <a:xfrm rot="21309150">
            <a:off x="591523" y="1195545"/>
            <a:ext cx="3380981" cy="506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t Arrow 6"/>
          <p:cNvSpPr/>
          <p:nvPr/>
        </p:nvSpPr>
        <p:spPr>
          <a:xfrm rot="20472161">
            <a:off x="3217994" y="2045129"/>
            <a:ext cx="1177632" cy="461970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438650" y="1905000"/>
            <a:ext cx="4705350" cy="401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/>
              </a:rPr>
              <a:t>Reading records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Arial"/>
              </a:rPr>
              <a:t> are essential for communication between school and home.  </a:t>
            </a:r>
            <a:r>
              <a:rPr lang="en-GB" sz="3200" dirty="0" smtClean="0">
                <a:latin typeface="Comic Sans MS" pitchFamily="66" charset="0"/>
                <a:ea typeface="+mj-ea"/>
                <a:cs typeface="Arial"/>
              </a:rPr>
              <a:t>It </a:t>
            </a:r>
            <a:r>
              <a:rPr lang="en-GB" sz="3200" smtClean="0">
                <a:latin typeface="Comic Sans MS" pitchFamily="66" charset="0"/>
                <a:ea typeface="+mj-ea"/>
                <a:cs typeface="Arial"/>
              </a:rPr>
              <a:t>is </a:t>
            </a:r>
            <a:r>
              <a:rPr lang="en-GB" sz="3200" smtClean="0">
                <a:latin typeface="Comic Sans MS" pitchFamily="66" charset="0"/>
                <a:ea typeface="+mj-ea"/>
                <a:cs typeface="Arial"/>
              </a:rPr>
              <a:t>important </a:t>
            </a:r>
            <a:r>
              <a:rPr lang="en-GB" sz="3200" dirty="0" smtClean="0">
                <a:latin typeface="Comic Sans MS" pitchFamily="66" charset="0"/>
                <a:ea typeface="+mj-ea"/>
                <a:cs typeface="Arial"/>
              </a:rPr>
              <a:t>that you teach your child to take care of their Reading Record and reading books, bringing them into school each day.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19149"/>
            <a:ext cx="3674706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Phonics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38554"/>
            <a:ext cx="8991600" cy="25717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Each week your child will come home with an overview of what sounds/words they have been learning in class.  It will benefit your child to practice these sounds/words in a fun way on a regular basis. 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189" t="1950" b="7725"/>
          <a:stretch>
            <a:fillRect/>
          </a:stretch>
        </p:blipFill>
        <p:spPr bwMode="auto">
          <a:xfrm>
            <a:off x="4192788" y="263263"/>
            <a:ext cx="4646411" cy="349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 flipH="1">
            <a:off x="1521554" y="1962149"/>
            <a:ext cx="1274400" cy="833805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How to help your child at home…</a:t>
            </a:r>
          </a:p>
        </p:txBody>
      </p:sp>
      <p:pic>
        <p:nvPicPr>
          <p:cNvPr id="15363" name="Picture 4" descr="Screen Shot 2014-08-12 at 12.32.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1717675"/>
            <a:ext cx="5072063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MT_Phonics_2.27.6.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RMT_Phonics_2.27.6.14.pptx</Template>
  <TotalTime>10827</TotalTime>
  <Words>455</Words>
  <Application>Microsoft Office PowerPoint</Application>
  <PresentationFormat>On-screen Show (4:3)</PresentationFormat>
  <Paragraphs>74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RMT_Phonics_2.27.6.14</vt:lpstr>
      <vt:lpstr> Reception Parents Phonics Meeting 27th September 2019 </vt:lpstr>
      <vt:lpstr>Read, Write, Inc. </vt:lpstr>
      <vt:lpstr>Teaching Sounds</vt:lpstr>
      <vt:lpstr>Special Friends</vt:lpstr>
      <vt:lpstr>Slide 5</vt:lpstr>
      <vt:lpstr>Key phrases… </vt:lpstr>
      <vt:lpstr>Reading Records</vt:lpstr>
      <vt:lpstr>Phonics Overview</vt:lpstr>
      <vt:lpstr>How to help your child at home…</vt:lpstr>
      <vt:lpstr>Try this at home...</vt:lpstr>
      <vt:lpstr>Have fun with Fred Talk. </vt:lpstr>
      <vt:lpstr>Slide 12</vt:lpstr>
      <vt:lpstr>Useful Websites</vt:lpstr>
      <vt:lpstr>Please remember: </vt:lpstr>
      <vt:lpstr>Slide 15</vt:lpstr>
    </vt:vector>
  </TitlesOfParts>
  <Company>Ruth Miskin Literacy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Boon</dc:creator>
  <cp:lastModifiedBy>Authorised User</cp:lastModifiedBy>
  <cp:revision>84</cp:revision>
  <dcterms:created xsi:type="dcterms:W3CDTF">2014-06-27T11:45:27Z</dcterms:created>
  <dcterms:modified xsi:type="dcterms:W3CDTF">2019-09-26T21:00:08Z</dcterms:modified>
</cp:coreProperties>
</file>